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77" r:id="rId3"/>
  </p:sldMasterIdLst>
  <p:sldIdLst>
    <p:sldId id="256" r:id="rId4"/>
    <p:sldId id="258" r:id="rId5"/>
    <p:sldId id="257" r:id="rId6"/>
    <p:sldId id="261" r:id="rId7"/>
    <p:sldId id="263" r:id="rId8"/>
    <p:sldId id="260" r:id="rId9"/>
    <p:sldId id="264" r:id="rId10"/>
    <p:sldId id="283" r:id="rId11"/>
    <p:sldId id="273" r:id="rId12"/>
    <p:sldId id="262" r:id="rId13"/>
    <p:sldId id="280" r:id="rId14"/>
    <p:sldId id="274" r:id="rId15"/>
    <p:sldId id="275" r:id="rId16"/>
    <p:sldId id="276" r:id="rId17"/>
    <p:sldId id="277" r:id="rId18"/>
    <p:sldId id="278" r:id="rId19"/>
    <p:sldId id="279" r:id="rId20"/>
    <p:sldId id="267" r:id="rId21"/>
    <p:sldId id="281" r:id="rId22"/>
    <p:sldId id="266" r:id="rId23"/>
    <p:sldId id="268" r:id="rId24"/>
    <p:sldId id="282" r:id="rId25"/>
    <p:sldId id="25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5C3C"/>
    <a:srgbClr val="1B5135"/>
    <a:srgbClr val="10301F"/>
    <a:srgbClr val="006600"/>
    <a:srgbClr val="FFFFFF"/>
    <a:srgbClr val="C6E7F0"/>
    <a:srgbClr val="32A6C4"/>
    <a:srgbClr val="D7C7B7"/>
    <a:srgbClr val="DECEB8"/>
    <a:srgbClr val="E9DEC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pinimg.com/originals/ba/b7/78/bab7780f2390be597f88b14e826de010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6893" y="5512037"/>
            <a:ext cx="2122931" cy="1174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34" y="4811284"/>
            <a:ext cx="947455" cy="191019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7653" y="4110527"/>
            <a:ext cx="1251387" cy="2747472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 userDrawn="1"/>
        </p:nvSpPr>
        <p:spPr>
          <a:xfrm>
            <a:off x="1524000" y="165221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9" name="Подзаголовок 2"/>
          <p:cNvSpPr txBox="1">
            <a:spLocks/>
          </p:cNvSpPr>
          <p:nvPr userDrawn="1"/>
        </p:nvSpPr>
        <p:spPr>
          <a:xfrm>
            <a:off x="1524000" y="413188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Заголовок 1"/>
          <p:cNvSpPr>
            <a:spLocks noGrp="1"/>
          </p:cNvSpPr>
          <p:nvPr>
            <p:ph type="ctrTitle"/>
          </p:nvPr>
        </p:nvSpPr>
        <p:spPr>
          <a:xfrm>
            <a:off x="2006354" y="1859987"/>
            <a:ext cx="817633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6354" y="4330880"/>
            <a:ext cx="817633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11735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08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2032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752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0334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7317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1773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265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32" y="4691641"/>
            <a:ext cx="1006797" cy="20298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2331" y="4691641"/>
            <a:ext cx="986708" cy="21663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08952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.pinimg.com/originals/ba/b7/78/bab7780f2390be597f88b14e826de010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51" y="5547229"/>
            <a:ext cx="2122931" cy="1174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8141" y="4571997"/>
            <a:ext cx="1133859" cy="228600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34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2331" y="4691641"/>
            <a:ext cx="986708" cy="21663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7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32" y="4691641"/>
            <a:ext cx="1006797" cy="20298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872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154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44358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Текст 2"/>
          <p:cNvSpPr>
            <a:spLocks noGrp="1"/>
          </p:cNvSpPr>
          <p:nvPr>
            <p:ph idx="1"/>
          </p:nvPr>
        </p:nvSpPr>
        <p:spPr>
          <a:xfrm>
            <a:off x="1254869" y="1825625"/>
            <a:ext cx="970820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180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232" y="1709740"/>
            <a:ext cx="801653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232" y="4589465"/>
            <a:ext cx="80165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274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118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5C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80" y="400648"/>
            <a:ext cx="11058397" cy="60356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2145" y="6642209"/>
            <a:ext cx="904672" cy="2157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44358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323" y="391758"/>
            <a:ext cx="9669295" cy="1396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64597" y="1852259"/>
            <a:ext cx="9659567" cy="4584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1C80-E7D7-4350-A8F5-ED951B1BE8E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AA2A9-5A41-462E-B7AE-ECF67BB13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772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63" r:id="rId5"/>
    <p:sldLayoutId id="2147483664" r:id="rId6"/>
    <p:sldLayoutId id="2147483661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4F876-8FC9-4D70-91CF-C9B6731337F2}" type="datetimeFigureOut">
              <a:rPr lang="ru-RU" smtClean="0"/>
              <a:pPr/>
              <a:t>09.04.2020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CEC83-2F58-4B96-B765-2707F12CE3A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uov2b@mail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67536" y="706437"/>
            <a:ext cx="7222053" cy="157253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Юный математик </a:t>
            </a:r>
            <a:endParaRPr lang="ru-RU" sz="4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39067" y="2516147"/>
            <a:ext cx="8896108" cy="1655762"/>
          </a:xfrm>
        </p:spPr>
        <p:txBody>
          <a:bodyPr>
            <a:noAutofit/>
          </a:bodyPr>
          <a:lstStyle/>
          <a:p>
            <a:r>
              <a:rPr lang="ru-RU" sz="4800" dirty="0" smtClean="0"/>
              <a:t>Решение логических задач </a:t>
            </a:r>
          </a:p>
          <a:p>
            <a:r>
              <a:rPr lang="ru-RU" sz="4800" dirty="0" smtClean="0"/>
              <a:t>на «переправы» через реку</a:t>
            </a:r>
          </a:p>
          <a:p>
            <a:endParaRPr lang="ru-RU" sz="4800" dirty="0" smtClean="0"/>
          </a:p>
          <a:p>
            <a:r>
              <a:rPr lang="ru-RU" sz="4000" dirty="0" smtClean="0"/>
              <a:t>3 класс 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9354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задачи  «на переправы»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64595" y="1556839"/>
            <a:ext cx="9659567" cy="45840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Правила решения таких задач.  </a:t>
            </a:r>
          </a:p>
          <a:p>
            <a:pPr>
              <a:buNone/>
            </a:pPr>
            <a:r>
              <a:rPr lang="ru-RU" dirty="0" smtClean="0"/>
              <a:t>      Действиями в таких задачах являются перевозки, поэтому  запись решения этих задач выполняется </a:t>
            </a:r>
            <a:r>
              <a:rPr lang="ru-RU" u="sng" dirty="0" smtClean="0"/>
              <a:t>в виде таблицы</a:t>
            </a:r>
            <a:r>
              <a:rPr lang="ru-RU" dirty="0" smtClean="0"/>
              <a:t>.  В центральном </a:t>
            </a:r>
            <a:r>
              <a:rPr lang="ru-RU" u="sng" dirty="0" smtClean="0"/>
              <a:t>столбце</a:t>
            </a:r>
            <a:r>
              <a:rPr lang="ru-RU" dirty="0" smtClean="0"/>
              <a:t> указывают переправляющихся, а  в первом и  последнем столбцах таблицы записывают тех, кто в момент переправы находится на одном и на другом берегу. При этом важно помнить, что в одной </a:t>
            </a:r>
            <a:r>
              <a:rPr lang="ru-RU" u="sng" dirty="0" smtClean="0"/>
              <a:t>строке</a:t>
            </a:r>
            <a:r>
              <a:rPr lang="ru-RU" dirty="0" smtClean="0"/>
              <a:t> каждый участник переправы записывается только один раз: либо в центральном столбце, либо в первом столбце, либо в последнем.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323" y="405826"/>
            <a:ext cx="9669295" cy="1396456"/>
          </a:xfrm>
        </p:spPr>
        <p:txBody>
          <a:bodyPr/>
          <a:lstStyle/>
          <a:p>
            <a:pPr algn="ctr"/>
            <a:r>
              <a:rPr lang="ru-RU" dirty="0" smtClean="0"/>
              <a:t>Решение в виде таблицы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23035" y="1711937"/>
          <a:ext cx="9658353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9451"/>
                <a:gridCol w="3219451"/>
                <a:gridCol w="32194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Левый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</a:rPr>
                        <a:t> берег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Река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Правый берег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 Капуста, Коза, Волк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Капуста, Волк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  Коза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Капуста, Волк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Коза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Капуста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 Волк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Коза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Капуста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 Коза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Волк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Коза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</a:t>
                      </a:r>
                      <a:r>
                        <a:rPr lang="ru-RU" sz="2000" b="1" baseline="0" dirty="0" smtClean="0"/>
                        <a:t> Капуста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Волк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Коза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Капуста, Волк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Старик, Коза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Капуста, Волк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Старик, Капуста, Коза, Волк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4712678" y="2940148"/>
            <a:ext cx="2532185" cy="140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738469" y="3697459"/>
            <a:ext cx="2532185" cy="140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724401" y="4541521"/>
            <a:ext cx="2532185" cy="140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82198" y="5329311"/>
            <a:ext cx="2532185" cy="140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4572002" y="3303564"/>
            <a:ext cx="2586111" cy="23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4696267" y="4089010"/>
            <a:ext cx="2586111" cy="23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4654065" y="4890869"/>
            <a:ext cx="2586111" cy="23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323" y="391758"/>
            <a:ext cx="9669295" cy="972808"/>
          </a:xfrm>
        </p:spPr>
        <p:txBody>
          <a:bodyPr/>
          <a:lstStyle/>
          <a:p>
            <a:pPr algn="ctr"/>
            <a:r>
              <a:rPr lang="ru-RU" dirty="0" smtClean="0"/>
              <a:t>Реши задачу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751" y="1109040"/>
            <a:ext cx="10118361" cy="176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 descr="https://audiobaby.ru/wp-content/uploads/2019/01/solomlapoti-puz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7928" y="2715064"/>
            <a:ext cx="5752856" cy="3917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491" y="182880"/>
            <a:ext cx="4943598" cy="1396456"/>
          </a:xfrm>
        </p:spPr>
        <p:txBody>
          <a:bodyPr/>
          <a:lstStyle/>
          <a:p>
            <a:r>
              <a:rPr lang="ru-RU" dirty="0" smtClean="0"/>
              <a:t>Рассуждения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4224" y="1109040"/>
            <a:ext cx="10118361" cy="176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815" y="2984108"/>
            <a:ext cx="79629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 descr="https://audiobaby.ru/wp-content/uploads/2019/01/solomlapoti-puz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159570"/>
            <a:ext cx="2700167" cy="2506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74323" y="532435"/>
            <a:ext cx="9669295" cy="13964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РАЗМИНКА ДЛЯ МОЗГА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За 1 минуту найти номер 1 и все остальные числа в порядке возрастания.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Picture 3" descr="G:\ЮНЫЙ МАТЕМАТИК\квадрат шульц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594" y="1852615"/>
            <a:ext cx="5379361" cy="4160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969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32002" y="2182707"/>
          <a:ext cx="8127999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ЛЕВЫЙ БЕРЕГ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ПЛЫВУТ ЧЕРЕЗ РУЧЕЙ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ПРАВЫЙ БЕРЕГ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 П 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Л С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   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П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    С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        Л С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5120641" y="3404382"/>
            <a:ext cx="1533379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>
            <a:off x="4965897" y="3868618"/>
            <a:ext cx="1730327" cy="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90161" y="4330506"/>
            <a:ext cx="1533379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5005755" y="4766606"/>
            <a:ext cx="1730327" cy="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115952" y="5214426"/>
            <a:ext cx="1533379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99139" y="984738"/>
            <a:ext cx="8792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Решение  лучше записать в виде таблицы.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С- Соломинка, П- Пузырь, Л-Лапоть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9" name="Picture 2" descr="https://audiobaby.ru/wp-content/uploads/2019/01/solomlapoti-puz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0333" y="4248443"/>
            <a:ext cx="2811667" cy="2609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426" y="1621906"/>
            <a:ext cx="8126281" cy="445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378635" y="647116"/>
            <a:ext cx="8989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Второй способ отличается тем, что во второй раз переправляется не Лапоть, а Соломинка.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s://audiobaby.ru/wp-content/uploads/2019/01/solomlapoti-puz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0646"/>
            <a:ext cx="2558939" cy="2374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3713" y="1124749"/>
            <a:ext cx="1824203" cy="2621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0_3a865_4f2550e6_L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9829" y="1916832"/>
            <a:ext cx="1405291" cy="1904762"/>
          </a:xfrm>
          <a:prstGeom prst="rect">
            <a:avLst/>
          </a:prstGeom>
        </p:spPr>
      </p:pic>
      <p:pic>
        <p:nvPicPr>
          <p:cNvPr id="6" name="Рисунок 5" descr="0_3a865_4f2550e6_Lооо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9566" y="1988840"/>
            <a:ext cx="1760847" cy="1904762"/>
          </a:xfrm>
          <a:prstGeom prst="rect">
            <a:avLst/>
          </a:prstGeom>
        </p:spPr>
      </p:pic>
      <p:pic>
        <p:nvPicPr>
          <p:cNvPr id="10" name="Рисунок 9" descr="Рисунок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2880" y="5634425"/>
            <a:ext cx="12192000" cy="12235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7196842" cy="1077218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Домашняя работа. </a:t>
            </a:r>
          </a:p>
          <a:p>
            <a:pPr algn="ctr"/>
            <a:r>
              <a:rPr lang="ru-RU" sz="3200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Решить задачу с помощью таблицы</a:t>
            </a:r>
            <a:endParaRPr lang="ru-RU" sz="3200" b="1" cap="none" spc="150" dirty="0">
              <a:ln w="11430"/>
              <a:solidFill>
                <a:srgbClr val="0070C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2120" y="827857"/>
            <a:ext cx="9669295" cy="13964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Домашняя работа. </a:t>
            </a:r>
            <a:br>
              <a:rPr lang="ru-RU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Решить задачу с помощью таблицы</a:t>
            </a:r>
            <a:br>
              <a:rPr lang="ru-RU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latin typeface="AGReverance" pitchFamily="2" charset="0"/>
              </a:rPr>
              <a:t> </a:t>
            </a:r>
            <a:r>
              <a:rPr lang="ru-RU" sz="3200" dirty="0" smtClean="0">
                <a:latin typeface="AGReverance" pitchFamily="2" charset="0"/>
              </a:rPr>
              <a:t>Напиши на листочке фамилию, имя, класс.</a:t>
            </a:r>
          </a:p>
          <a:p>
            <a:pPr>
              <a:buNone/>
            </a:pPr>
            <a:r>
              <a:rPr lang="ru-RU" sz="3200" dirty="0" smtClean="0"/>
              <a:t>Реши задачу с помощью таблицы.</a:t>
            </a:r>
          </a:p>
          <a:p>
            <a:pPr>
              <a:buNone/>
            </a:pPr>
            <a:r>
              <a:rPr lang="ru-RU" sz="3200" dirty="0" smtClean="0">
                <a:latin typeface="AGReverance" pitchFamily="2" charset="0"/>
              </a:rPr>
              <a:t>Отправь  фото  работы на почту  </a:t>
            </a:r>
            <a:r>
              <a:rPr lang="en-US" sz="3200" dirty="0" smtClean="0">
                <a:latin typeface="AGReverance" pitchFamily="2" charset="0"/>
                <a:hlinkClick r:id="rId2"/>
              </a:rPr>
              <a:t>uov2b@mail</a:t>
            </a:r>
            <a:r>
              <a:rPr lang="ru-RU" sz="3200" dirty="0" smtClean="0">
                <a:latin typeface="AGReverance" pitchFamily="2" charset="0"/>
                <a:hlinkClick r:id="rId2"/>
              </a:rPr>
              <a:t>.</a:t>
            </a:r>
            <a:r>
              <a:rPr lang="en-US" sz="3200" dirty="0" err="1" smtClean="0">
                <a:latin typeface="AGReverance" pitchFamily="2" charset="0"/>
                <a:hlinkClick r:id="rId2"/>
              </a:rPr>
              <a:t>ru</a:t>
            </a:r>
            <a:endParaRPr lang="en-US" sz="3200" dirty="0" smtClean="0">
              <a:latin typeface="AGReverance" pitchFamily="2" charset="0"/>
            </a:endParaRPr>
          </a:p>
          <a:p>
            <a:pPr>
              <a:buNone/>
            </a:pPr>
            <a:r>
              <a:rPr lang="ru-RU" sz="3200" dirty="0" smtClean="0"/>
              <a:t>до </a:t>
            </a:r>
            <a:r>
              <a:rPr lang="ru-RU" sz="3200" smtClean="0"/>
              <a:t>17:00 </a:t>
            </a:r>
            <a:r>
              <a:rPr lang="ru-RU" sz="3200" smtClean="0"/>
              <a:t>до 15.04.2020г.</a:t>
            </a:r>
            <a:endParaRPr lang="ru-RU" sz="3200" dirty="0" smtClean="0">
              <a:latin typeface="AGReverance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21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866" y="644977"/>
            <a:ext cx="9669295" cy="13964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Как вы можете видеть, на этой картине изображено несколько слов, написанных разными цветами. Начните говорить вслух цвет, которым написано каждое слово. Делайте это, пока не дойдете до конца и повторите то же упражнение в обратном порядке.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4070" y="1899139"/>
            <a:ext cx="7419940" cy="40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1923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32120" y="476164"/>
            <a:ext cx="9669295" cy="1396456"/>
          </a:xfrm>
        </p:spPr>
        <p:txBody>
          <a:bodyPr>
            <a:normAutofit/>
          </a:bodyPr>
          <a:lstStyle/>
          <a:p>
            <a:pPr algn="ctr"/>
            <a:r>
              <a:rPr lang="ru-RU" sz="4200" dirty="0" smtClean="0"/>
              <a:t>Вспомним, как решаются</a:t>
            </a:r>
            <a:br>
              <a:rPr lang="ru-RU" sz="4200" dirty="0" smtClean="0"/>
            </a:br>
            <a:r>
              <a:rPr lang="ru-RU" sz="4200" dirty="0" smtClean="0"/>
              <a:t>задачи «Истина-ложь»</a:t>
            </a:r>
            <a:endParaRPr lang="ru-RU" sz="4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320" y="1917444"/>
            <a:ext cx="10129461" cy="230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3557" y="4548578"/>
            <a:ext cx="9555163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442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729" y="1446982"/>
            <a:ext cx="8844889" cy="201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553" y="3609092"/>
            <a:ext cx="87547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Если в жёлтой шкатулке не иголки, так как все надписи неверные (1 информация) и не нитки (информация 2). Значит в жёлтой шкатулке тесьма (информация 3).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Значит в третьей шкатулке не тесьма (она в 1 шкатулке ) и не нитки (1 информация), а  иголки. Значит во второй шкатулке остаются нитки.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«Истина-ложь»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178" y="1852016"/>
            <a:ext cx="10754151" cy="332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566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323" y="237013"/>
            <a:ext cx="9669295" cy="1396456"/>
          </a:xfrm>
        </p:spPr>
        <p:txBody>
          <a:bodyPr/>
          <a:lstStyle/>
          <a:p>
            <a:pPr algn="ctr"/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6941" y="3458702"/>
            <a:ext cx="105507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solidFill>
                  <a:schemeClr val="bg1"/>
                </a:solidFill>
              </a:rPr>
              <a:t>Выделяется существенная информация, необходимая для выполнения рассуждений: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 1) все надписи на конвертах неверные;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 2) в цветном конверте открытка не для Шарика. </a:t>
            </a:r>
          </a:p>
          <a:p>
            <a:r>
              <a:rPr lang="ru-RU" sz="2100" dirty="0" smtClean="0">
                <a:solidFill>
                  <a:schemeClr val="bg1"/>
                </a:solidFill>
              </a:rPr>
              <a:t>         Пользуясь этой информацией, получается, что открытка в цветном конверте не для кота (1 информация) и не для Шарика (2 информация), значит, она для Галчонка. В третьем конверте открытка не для Шарика (1) и не для Галчонка  (для него – во 2-м конверте).  Тогда в третьем конверте открытка для Кота, а в первом     –  открытка для Шарика</a:t>
            </a:r>
            <a:endParaRPr lang="ru-RU" sz="21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0980" y="1149800"/>
            <a:ext cx="7478270" cy="231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5.png"/>
          <p:cNvPicPr>
            <a:picLocks noChangeAspect="1"/>
          </p:cNvPicPr>
          <p:nvPr/>
        </p:nvPicPr>
        <p:blipFill>
          <a:blip r:embed="rId3" cstate="print"/>
          <a:srcRect l="6985" t="10023" r="6576"/>
          <a:stretch>
            <a:fillRect/>
          </a:stretch>
        </p:blipFill>
        <p:spPr>
          <a:xfrm>
            <a:off x="719403" y="692699"/>
            <a:ext cx="10534920" cy="5014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12433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8392</TotalTime>
  <Words>481</Words>
  <Application>Microsoft Office PowerPoint</Application>
  <PresentationFormat>Произвольный</PresentationFormat>
  <Paragraphs>74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 Office</vt:lpstr>
      <vt:lpstr>1_Тема Office</vt:lpstr>
      <vt:lpstr>2_Тема Office</vt:lpstr>
      <vt:lpstr>Юный математик </vt:lpstr>
      <vt:lpstr>РАЗМИНКА ДЛЯ МОЗГА За 1 минуту найти номер 1 и все остальные числа в порядке возрастания. </vt:lpstr>
      <vt:lpstr>Как вы можете видеть, на этой картине изображено несколько слов, написанных разными цветами. Начните говорить вслух цвет, которым написано каждое слово. Делайте это, пока не дойдете до конца и повторите то же упражнение в обратном порядке.</vt:lpstr>
      <vt:lpstr>Вспомним, как решаются задачи «Истина-ложь»</vt:lpstr>
      <vt:lpstr>Решение</vt:lpstr>
      <vt:lpstr>Задачи «Истина-ложь»</vt:lpstr>
      <vt:lpstr>Решение</vt:lpstr>
      <vt:lpstr>Слайд 8</vt:lpstr>
      <vt:lpstr>Слайд 9</vt:lpstr>
      <vt:lpstr>Логические задачи  «на переправы»</vt:lpstr>
      <vt:lpstr>Решение в виде таблицы</vt:lpstr>
      <vt:lpstr>Слайд 12</vt:lpstr>
      <vt:lpstr>Слайд 13</vt:lpstr>
      <vt:lpstr>Слайд 14</vt:lpstr>
      <vt:lpstr>Слайд 15</vt:lpstr>
      <vt:lpstr>Слайд 16</vt:lpstr>
      <vt:lpstr>Слайд 17</vt:lpstr>
      <vt:lpstr>Реши задачу</vt:lpstr>
      <vt:lpstr>Рассуждения</vt:lpstr>
      <vt:lpstr>Слайд 20</vt:lpstr>
      <vt:lpstr>Слайд 21</vt:lpstr>
      <vt:lpstr>Слайд 22</vt:lpstr>
      <vt:lpstr>Домашняя работа.  Решить задачу с помощью таблицы 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Школа</dc:title>
  <dc:subject>школа</dc:subject>
  <dc:creator>Viktoriya Polshkova</dc:creator>
  <cp:keywords>русский язык;книги;школа</cp:keywords>
  <cp:lastModifiedBy>hp</cp:lastModifiedBy>
  <cp:revision>219</cp:revision>
  <dcterms:created xsi:type="dcterms:W3CDTF">2019-04-16T15:48:18Z</dcterms:created>
  <dcterms:modified xsi:type="dcterms:W3CDTF">2020-04-09T12:30:43Z</dcterms:modified>
</cp:coreProperties>
</file>